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0" r:id="rId7"/>
    <p:sldId id="261" r:id="rId8"/>
    <p:sldId id="264" r:id="rId9"/>
    <p:sldId id="262"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2139" autoAdjust="0"/>
    <p:restoredTop sz="94660"/>
  </p:normalViewPr>
  <p:slideViewPr>
    <p:cSldViewPr snapToGrid="0">
      <p:cViewPr varScale="1">
        <p:scale>
          <a:sx n="134" d="100"/>
          <a:sy n="134" d="100"/>
        </p:scale>
        <p:origin x="-110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620922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3.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l" rtl="0">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Learn </a:t>
            </a:r>
            <a:r>
              <a:rPr lang="en" sz="2800" dirty="0">
                <a:solidFill>
                  <a:srgbClr val="EFEFEF"/>
                </a:solidFill>
                <a:latin typeface="Roboto Thin"/>
                <a:ea typeface="Roboto Thin"/>
                <a:cs typeface="Roboto Thin"/>
                <a:sym typeface="Roboto Thin"/>
              </a:rPr>
              <a:t>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Bowen Tan</a:t>
            </a:r>
            <a:endParaRPr lang="en-US"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July 13</a:t>
            </a:r>
            <a:r>
              <a:rPr lang="en-US" sz="2800" baseline="30000" dirty="0" smtClean="0">
                <a:solidFill>
                  <a:srgbClr val="EFEFEF"/>
                </a:solidFill>
                <a:latin typeface="Roboto Thin"/>
                <a:ea typeface="Roboto Thin"/>
                <a:cs typeface="Roboto Thin"/>
                <a:sym typeface="Roboto Thin"/>
              </a:rPr>
              <a:t>th</a:t>
            </a:r>
            <a:r>
              <a:rPr lang="en-US" sz="2800" dirty="0" smtClean="0">
                <a:solidFill>
                  <a:srgbClr val="EFEFEF"/>
                </a:solidFill>
                <a:latin typeface="Roboto Thin"/>
                <a:ea typeface="Roboto Thin"/>
                <a:cs typeface="Roboto Thin"/>
                <a:sym typeface="Roboto Thin"/>
              </a:rPr>
              <a:t>, 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20048" y="96246"/>
            <a:ext cx="8520600" cy="837600"/>
          </a:xfrm>
          <a:prstGeom prst="rect">
            <a:avLst/>
          </a:prstGeom>
          <a:noFill/>
          <a:ln>
            <a:noFill/>
          </a:ln>
        </p:spPr>
        <p:txBody>
          <a:bodyPr spcFirstLastPara="1" wrap="square" lIns="91425" tIns="91425" rIns="91425" bIns="91425" anchor="b" anchorCtr="0">
            <a:noAutofit/>
          </a:bodyPr>
          <a:lstStyle/>
          <a:p>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a:solidFill>
                  <a:srgbClr val="295269"/>
                </a:solidFill>
                <a:latin typeface="Roboto"/>
                <a:ea typeface="Roboto"/>
                <a:cs typeface="Roboto"/>
                <a:sym typeface="Roboto"/>
              </a:rPr>
              <a:t>4 How many last touches on the purchase page is each campaign responsible for</a:t>
            </a:r>
            <a:r>
              <a:rPr lang="en-US" sz="2400" b="1" dirty="0" smtClean="0">
                <a:solidFill>
                  <a:srgbClr val="295269"/>
                </a:solidFill>
                <a:latin typeface="Roboto"/>
                <a:ea typeface="Roboto"/>
                <a:cs typeface="Roboto"/>
                <a:sym typeface="Roboto"/>
              </a:rPr>
              <a:t>?</a:t>
            </a:r>
            <a:endParaRPr lang="en-US" sz="2400" b="1" dirty="0">
              <a:solidFill>
                <a:srgbClr val="295269"/>
              </a:solidFill>
              <a:latin typeface="Roboto"/>
              <a:ea typeface="Roboto"/>
              <a:cs typeface="Roboto"/>
              <a:sym typeface="Roboto"/>
            </a:endParaRPr>
          </a:p>
        </p:txBody>
      </p:sp>
      <p:sp>
        <p:nvSpPr>
          <p:cNvPr id="331" name="Shape 331"/>
          <p:cNvSpPr txBox="1"/>
          <p:nvPr/>
        </p:nvSpPr>
        <p:spPr>
          <a:xfrm>
            <a:off x="3666001" y="2974505"/>
            <a:ext cx="4580822" cy="185902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Using the Max date along with the purchase page the weekly newsletter and retargeting ads were crucial in converting purchases</a:t>
            </a:r>
          </a:p>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There is a significant difference from what draws in the customers versus converting them to paid customers</a:t>
            </a:r>
            <a:endParaRPr sz="1200" dirty="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3676795" y="1010471"/>
            <a:ext cx="4562771" cy="1780975"/>
          </a:xfrm>
          <a:prstGeom prst="rect">
            <a:avLst/>
          </a:prstGeom>
        </p:spPr>
      </p:pic>
      <p:pic>
        <p:nvPicPr>
          <p:cNvPr id="3" name="Picture 2"/>
          <p:cNvPicPr>
            <a:picLocks noChangeAspect="1"/>
          </p:cNvPicPr>
          <p:nvPr/>
        </p:nvPicPr>
        <p:blipFill>
          <a:blip r:embed="rId4"/>
          <a:stretch>
            <a:fillRect/>
          </a:stretch>
        </p:blipFill>
        <p:spPr>
          <a:xfrm>
            <a:off x="434927" y="1004331"/>
            <a:ext cx="2905617" cy="3795777"/>
          </a:xfrm>
          <a:prstGeom prst="rect">
            <a:avLst/>
          </a:prstGeom>
        </p:spPr>
      </p:pic>
    </p:spTree>
    <p:extLst>
      <p:ext uri="{BB962C8B-B14F-4D97-AF65-F5344CB8AC3E}">
        <p14:creationId xmlns:p14="http://schemas.microsoft.com/office/powerpoint/2010/main" val="2773258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25762" y="225780"/>
            <a:ext cx="8520600" cy="528617"/>
          </a:xfrm>
          <a:prstGeom prst="rect">
            <a:avLst/>
          </a:prstGeom>
          <a:noFill/>
          <a:ln>
            <a:noFill/>
          </a:ln>
        </p:spPr>
        <p:txBody>
          <a:bodyPr spcFirstLastPara="1" wrap="square" lIns="91425" tIns="91425" rIns="91425" bIns="91425" anchor="b" anchorCtr="0">
            <a:noAutofit/>
          </a:bodyPr>
          <a:lstStyle/>
          <a:p>
            <a:r>
              <a:rPr lang="en-US"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a:solidFill>
                  <a:srgbClr val="295269"/>
                </a:solidFill>
                <a:latin typeface="Roboto"/>
                <a:ea typeface="Roboto"/>
                <a:cs typeface="Roboto"/>
                <a:sym typeface="Roboto"/>
              </a:rPr>
              <a:t>5</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What is the typical user journey?</a:t>
            </a:r>
            <a:endParaRPr lang="en-US" sz="2400" b="1" dirty="0">
              <a:solidFill>
                <a:srgbClr val="295269"/>
              </a:solidFill>
              <a:latin typeface="Roboto"/>
              <a:ea typeface="Roboto"/>
              <a:cs typeface="Roboto"/>
              <a:sym typeface="Roboto"/>
            </a:endParaRPr>
          </a:p>
        </p:txBody>
      </p:sp>
      <p:sp>
        <p:nvSpPr>
          <p:cNvPr id="324" name="Shape 324"/>
          <p:cNvSpPr txBox="1"/>
          <p:nvPr/>
        </p:nvSpPr>
        <p:spPr>
          <a:xfrm>
            <a:off x="324164" y="793648"/>
            <a:ext cx="3818609" cy="40893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The typical user journey first starts with getting to know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From our First </a:t>
            </a:r>
            <a:r>
              <a:rPr lang="en-US" sz="1200" dirty="0">
                <a:latin typeface="Roboto"/>
                <a:ea typeface="Roboto"/>
                <a:cs typeface="Roboto"/>
                <a:sym typeface="Roboto"/>
              </a:rPr>
              <a:t>T</a:t>
            </a:r>
            <a:r>
              <a:rPr lang="en-US" sz="1200" dirty="0" smtClean="0">
                <a:latin typeface="Roboto"/>
                <a:ea typeface="Roboto"/>
                <a:cs typeface="Roboto"/>
                <a:sym typeface="Roboto"/>
              </a:rPr>
              <a:t>ouch campaigns, we can we tell that potential customers are drawn in by article campaigns (“Interview with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Founder”, “Getting to know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and “Ten crazy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fact”) to know more about the product and how it started.  91% (622 + 612 + 576 / 1979) of the total first touches are articles and only 9% (169 / 1979) were from individual searches</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From the Last Touches we can then tell that that the original First Touch campaigns were not as effective, they only accounted for 31% (232 + 190 + 184 / 1979) of last touches. The retargeting ads were actually more effective in getting the potential customers back which accounted for 57%(447 +443 + 245 / 1979) of the Last Touches which means that users normally need a reminder to come back to the site</a:t>
            </a:r>
          </a:p>
          <a:p>
            <a:pPr marL="171450" lvl="0" indent="-171450" rtl="0">
              <a:lnSpc>
                <a:spcPct val="115000"/>
              </a:lnSpc>
              <a:spcBef>
                <a:spcPts val="0"/>
              </a:spcBef>
              <a:spcAft>
                <a:spcPts val="0"/>
              </a:spcAft>
              <a:buClr>
                <a:schemeClr val="dk1"/>
              </a:buClr>
              <a:buSzPts val="1100"/>
              <a:buFont typeface="Arial"/>
              <a:buChar char="•"/>
            </a:pPr>
            <a:endParaRPr lang="en-US" sz="1200" dirty="0" smtClean="0">
              <a:latin typeface="Roboto"/>
              <a:ea typeface="Roboto"/>
              <a:cs typeface="Roboto"/>
              <a:sym typeface="Roboto"/>
            </a:endParaRPr>
          </a:p>
        </p:txBody>
      </p:sp>
      <p:pic>
        <p:nvPicPr>
          <p:cNvPr id="7" name="Picture 6"/>
          <p:cNvPicPr>
            <a:picLocks noChangeAspect="1"/>
          </p:cNvPicPr>
          <p:nvPr/>
        </p:nvPicPr>
        <p:blipFill>
          <a:blip r:embed="rId3"/>
          <a:stretch>
            <a:fillRect/>
          </a:stretch>
        </p:blipFill>
        <p:spPr>
          <a:xfrm>
            <a:off x="4344069" y="1116052"/>
            <a:ext cx="4533122" cy="1182512"/>
          </a:xfrm>
          <a:prstGeom prst="rect">
            <a:avLst/>
          </a:prstGeom>
        </p:spPr>
      </p:pic>
      <p:pic>
        <p:nvPicPr>
          <p:cNvPr id="8" name="Picture 7"/>
          <p:cNvPicPr>
            <a:picLocks noChangeAspect="1"/>
          </p:cNvPicPr>
          <p:nvPr/>
        </p:nvPicPr>
        <p:blipFill>
          <a:blip r:embed="rId4"/>
          <a:stretch>
            <a:fillRect/>
          </a:stretch>
        </p:blipFill>
        <p:spPr>
          <a:xfrm>
            <a:off x="4340047" y="2728483"/>
            <a:ext cx="4524994" cy="1759741"/>
          </a:xfrm>
          <a:prstGeom prst="rect">
            <a:avLst/>
          </a:prstGeom>
        </p:spPr>
      </p:pic>
      <p:sp>
        <p:nvSpPr>
          <p:cNvPr id="2" name="TextBox 1"/>
          <p:cNvSpPr txBox="1"/>
          <p:nvPr/>
        </p:nvSpPr>
        <p:spPr>
          <a:xfrm>
            <a:off x="4340047" y="813836"/>
            <a:ext cx="4500334" cy="307777"/>
          </a:xfrm>
          <a:prstGeom prst="rect">
            <a:avLst/>
          </a:prstGeom>
          <a:noFill/>
        </p:spPr>
        <p:txBody>
          <a:bodyPr wrap="square" rtlCol="0">
            <a:spAutoFit/>
          </a:bodyPr>
          <a:lstStyle/>
          <a:p>
            <a:pPr algn="ctr"/>
            <a:r>
              <a:rPr lang="en-US" b="1" dirty="0" smtClean="0"/>
              <a:t>First Touch</a:t>
            </a:r>
            <a:endParaRPr lang="en-US" b="1" dirty="0"/>
          </a:p>
        </p:txBody>
      </p:sp>
      <p:sp>
        <p:nvSpPr>
          <p:cNvPr id="3" name="TextBox 2"/>
          <p:cNvSpPr txBox="1"/>
          <p:nvPr/>
        </p:nvSpPr>
        <p:spPr>
          <a:xfrm>
            <a:off x="4340048" y="2416844"/>
            <a:ext cx="4500334" cy="307777"/>
          </a:xfrm>
          <a:prstGeom prst="rect">
            <a:avLst/>
          </a:prstGeom>
          <a:noFill/>
        </p:spPr>
        <p:txBody>
          <a:bodyPr wrap="square" rtlCol="0">
            <a:spAutoFit/>
          </a:bodyPr>
          <a:lstStyle/>
          <a:p>
            <a:pPr algn="ctr"/>
            <a:r>
              <a:rPr lang="en-US" b="1" dirty="0" smtClean="0"/>
              <a:t>Last Touch</a:t>
            </a:r>
            <a:endParaRPr lang="en-US" b="1" dirty="0"/>
          </a:p>
        </p:txBody>
      </p:sp>
    </p:spTree>
    <p:extLst>
      <p:ext uri="{BB962C8B-B14F-4D97-AF65-F5344CB8AC3E}">
        <p14:creationId xmlns:p14="http://schemas.microsoft.com/office/powerpoint/2010/main" val="198552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25762" y="225780"/>
            <a:ext cx="8520600" cy="528617"/>
          </a:xfrm>
          <a:prstGeom prst="rect">
            <a:avLst/>
          </a:prstGeom>
          <a:noFill/>
          <a:ln>
            <a:noFill/>
          </a:ln>
        </p:spPr>
        <p:txBody>
          <a:bodyPr spcFirstLastPara="1" wrap="square" lIns="91425" tIns="91425" rIns="91425" bIns="91425" anchor="b" anchorCtr="0">
            <a:noAutofit/>
          </a:bodyPr>
          <a:lstStyle/>
          <a:p>
            <a:r>
              <a:rPr lang="en-US"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a:solidFill>
                  <a:srgbClr val="295269"/>
                </a:solidFill>
                <a:latin typeface="Roboto"/>
                <a:ea typeface="Roboto"/>
                <a:cs typeface="Roboto"/>
                <a:sym typeface="Roboto"/>
              </a:rPr>
              <a:t>5</a:t>
            </a:r>
            <a:r>
              <a:rPr lang="en" sz="2400" b="1" dirty="0" smtClean="0">
                <a:solidFill>
                  <a:srgbClr val="295269"/>
                </a:solidFill>
                <a:latin typeface="Roboto"/>
                <a:ea typeface="Roboto"/>
                <a:cs typeface="Roboto"/>
                <a:sym typeface="Roboto"/>
              </a:rPr>
              <a:t> </a:t>
            </a:r>
            <a:r>
              <a:rPr lang="en-US" sz="2400" b="1" dirty="0" smtClean="0">
                <a:solidFill>
                  <a:srgbClr val="295269"/>
                </a:solidFill>
                <a:latin typeface="Roboto"/>
                <a:ea typeface="Roboto"/>
                <a:cs typeface="Roboto"/>
                <a:sym typeface="Roboto"/>
              </a:rPr>
              <a:t>What is the typical user journey? (Continued)</a:t>
            </a:r>
            <a:endParaRPr lang="en-US" sz="2400" b="1" dirty="0">
              <a:solidFill>
                <a:srgbClr val="295269"/>
              </a:solidFill>
              <a:latin typeface="Roboto"/>
              <a:ea typeface="Roboto"/>
              <a:cs typeface="Roboto"/>
              <a:sym typeface="Roboto"/>
            </a:endParaRPr>
          </a:p>
        </p:txBody>
      </p:sp>
      <p:sp>
        <p:nvSpPr>
          <p:cNvPr id="324" name="Shape 324"/>
          <p:cNvSpPr txBox="1"/>
          <p:nvPr/>
        </p:nvSpPr>
        <p:spPr>
          <a:xfrm>
            <a:off x="324164" y="793648"/>
            <a:ext cx="3818609" cy="40893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Lastly we would look at the actual customers who purchased. So what we see so far is that potential customers are drawn in by article campaigns and then they would typically have to be reminded to come back through retargeting ads. Now we can see that once the users are retargeted there is more of a likely chance of them purchasing a product. 78% (115 + 113 + 54 / 361) of the total purchases are from retargeting ads versus only 7% (9 + 9 + 7 / 361) who were from the article campaigns.</a:t>
            </a:r>
          </a:p>
        </p:txBody>
      </p:sp>
      <p:sp>
        <p:nvSpPr>
          <p:cNvPr id="2" name="TextBox 1"/>
          <p:cNvSpPr txBox="1"/>
          <p:nvPr/>
        </p:nvSpPr>
        <p:spPr>
          <a:xfrm>
            <a:off x="4340046" y="813836"/>
            <a:ext cx="4561983" cy="307777"/>
          </a:xfrm>
          <a:prstGeom prst="rect">
            <a:avLst/>
          </a:prstGeom>
          <a:noFill/>
        </p:spPr>
        <p:txBody>
          <a:bodyPr wrap="square" rtlCol="0">
            <a:spAutoFit/>
          </a:bodyPr>
          <a:lstStyle/>
          <a:p>
            <a:pPr algn="ctr"/>
            <a:r>
              <a:rPr lang="en-US" b="1" dirty="0" smtClean="0"/>
              <a:t>Last Touch - Purchased</a:t>
            </a:r>
            <a:endParaRPr lang="en-US" b="1" dirty="0"/>
          </a:p>
        </p:txBody>
      </p:sp>
      <p:pic>
        <p:nvPicPr>
          <p:cNvPr id="9" name="Picture 8"/>
          <p:cNvPicPr>
            <a:picLocks noChangeAspect="1"/>
          </p:cNvPicPr>
          <p:nvPr/>
        </p:nvPicPr>
        <p:blipFill>
          <a:blip r:embed="rId3"/>
          <a:stretch>
            <a:fillRect/>
          </a:stretch>
        </p:blipFill>
        <p:spPr>
          <a:xfrm>
            <a:off x="4342598" y="1170772"/>
            <a:ext cx="4562771" cy="1780975"/>
          </a:xfrm>
          <a:prstGeom prst="rect">
            <a:avLst/>
          </a:prstGeom>
        </p:spPr>
      </p:pic>
    </p:spTree>
    <p:extLst>
      <p:ext uri="{BB962C8B-B14F-4D97-AF65-F5344CB8AC3E}">
        <p14:creationId xmlns:p14="http://schemas.microsoft.com/office/powerpoint/2010/main" val="368342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cs typeface="Roboto Black"/>
                <a:sym typeface="Roboto Black"/>
              </a:rPr>
              <a:t>3</a:t>
            </a:r>
            <a:r>
              <a:rPr lang="en" sz="4800" dirty="0" smtClean="0">
                <a:solidFill>
                  <a:schemeClr val="lt1"/>
                </a:solidFill>
                <a:latin typeface="Roboto Black"/>
                <a:ea typeface="Roboto Black"/>
                <a:cs typeface="Roboto Black"/>
                <a:sym typeface="Roboto Black"/>
              </a:rPr>
              <a:t>. </a:t>
            </a:r>
            <a:r>
              <a:rPr lang="en-US" sz="4800" dirty="0" smtClean="0">
                <a:solidFill>
                  <a:schemeClr val="lt1"/>
                </a:solidFill>
                <a:latin typeface="Roboto Black"/>
                <a:ea typeface="Roboto Black"/>
                <a:cs typeface="Roboto Black"/>
                <a:sym typeface="Roboto Black"/>
              </a:rPr>
              <a:t>Optimize The Campaign Budget</a:t>
            </a:r>
          </a:p>
        </p:txBody>
      </p:sp>
    </p:spTree>
    <p:extLst>
      <p:ext uri="{BB962C8B-B14F-4D97-AF65-F5344CB8AC3E}">
        <p14:creationId xmlns:p14="http://schemas.microsoft.com/office/powerpoint/2010/main" val="3731552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25762" y="225780"/>
            <a:ext cx="8520600" cy="748356"/>
          </a:xfrm>
          <a:prstGeom prst="rect">
            <a:avLst/>
          </a:prstGeom>
          <a:noFill/>
          <a:ln>
            <a:noFill/>
          </a:ln>
        </p:spPr>
        <p:txBody>
          <a:bodyPr spcFirstLastPara="1" wrap="square" lIns="91425" tIns="91425" rIns="91425" bIns="91425" anchor="b" anchorCtr="0">
            <a:noAutofit/>
          </a:bodyPr>
          <a:lstStyle/>
          <a:p>
            <a:r>
              <a:rPr lang="en-US" sz="2400" b="1" dirty="0" smtClean="0">
                <a:solidFill>
                  <a:srgbClr val="295269"/>
                </a:solidFill>
                <a:latin typeface="Roboto"/>
                <a:ea typeface="Roboto"/>
                <a:cs typeface="Roboto"/>
                <a:sym typeface="Roboto"/>
              </a:rPr>
              <a:t>3.1</a:t>
            </a:r>
            <a:r>
              <a:rPr lang="en-US" sz="2400" b="1" dirty="0">
                <a:solidFill>
                  <a:srgbClr val="295269"/>
                </a:solidFill>
                <a:latin typeface="Roboto"/>
                <a:ea typeface="Roboto"/>
                <a:cs typeface="Roboto"/>
                <a:sym typeface="Roboto"/>
              </a:rPr>
              <a:t>.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can re-invest in 5 campaigns. Which should they pick and why?</a:t>
            </a:r>
          </a:p>
        </p:txBody>
      </p:sp>
      <p:sp>
        <p:nvSpPr>
          <p:cNvPr id="324" name="Shape 324"/>
          <p:cNvSpPr txBox="1"/>
          <p:nvPr/>
        </p:nvSpPr>
        <p:spPr>
          <a:xfrm>
            <a:off x="324164" y="1023459"/>
            <a:ext cx="3818609" cy="38595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Looking at the trend of the typical user journey we know that most users will need a reminder </a:t>
            </a:r>
            <a:r>
              <a:rPr lang="en-US" sz="1200" dirty="0" smtClean="0">
                <a:latin typeface="Roboto"/>
                <a:ea typeface="Roboto"/>
                <a:cs typeface="Roboto"/>
                <a:sym typeface="Roboto"/>
              </a:rPr>
              <a:t>or </a:t>
            </a:r>
            <a:r>
              <a:rPr lang="en-US" sz="1200" dirty="0" smtClean="0">
                <a:latin typeface="Roboto"/>
                <a:ea typeface="Roboto"/>
                <a:cs typeface="Roboto"/>
                <a:sym typeface="Roboto"/>
              </a:rPr>
              <a:t>retargeting ads in order for them to purchase the product. </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Personally if I were to re-invest in 5 campaigns I would first choose the 3 article campaigns, and then the two top retargeting ads (weekly newsletter and retargeting-ad)</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With the combination it shows that most users who end up purchasing want to know about the product first but then they would be more likely to purchase once they get a </a:t>
            </a:r>
            <a:r>
              <a:rPr lang="en-US" sz="1200" dirty="0" smtClean="0">
                <a:latin typeface="Roboto"/>
                <a:ea typeface="Roboto"/>
                <a:cs typeface="Roboto"/>
                <a:sym typeface="Roboto"/>
              </a:rPr>
              <a:t>reminder</a:t>
            </a:r>
            <a:r>
              <a:rPr lang="en-US" sz="1200" dirty="0">
                <a:latin typeface="Roboto"/>
                <a:ea typeface="Roboto"/>
                <a:cs typeface="Roboto"/>
                <a:sym typeface="Roboto"/>
              </a:rPr>
              <a:t> </a:t>
            </a:r>
            <a:r>
              <a:rPr lang="en-US" sz="1200" dirty="0" smtClean="0">
                <a:latin typeface="Roboto"/>
                <a:ea typeface="Roboto"/>
                <a:cs typeface="Roboto"/>
                <a:sym typeface="Roboto"/>
              </a:rPr>
              <a:t>through </a:t>
            </a:r>
            <a:r>
              <a:rPr lang="en-US" sz="1200" dirty="0" smtClean="0">
                <a:latin typeface="Roboto"/>
                <a:ea typeface="Roboto"/>
                <a:cs typeface="Roboto"/>
                <a:sym typeface="Roboto"/>
              </a:rPr>
              <a:t>email or from a Facebook ad.</a:t>
            </a:r>
          </a:p>
        </p:txBody>
      </p:sp>
      <p:sp>
        <p:nvSpPr>
          <p:cNvPr id="2" name="TextBox 1"/>
          <p:cNvSpPr txBox="1"/>
          <p:nvPr/>
        </p:nvSpPr>
        <p:spPr>
          <a:xfrm>
            <a:off x="4340046" y="1048122"/>
            <a:ext cx="4561983" cy="307777"/>
          </a:xfrm>
          <a:prstGeom prst="rect">
            <a:avLst/>
          </a:prstGeom>
          <a:noFill/>
        </p:spPr>
        <p:txBody>
          <a:bodyPr wrap="square" rtlCol="0">
            <a:spAutoFit/>
          </a:bodyPr>
          <a:lstStyle/>
          <a:p>
            <a:pPr algn="ctr"/>
            <a:r>
              <a:rPr lang="en-US" b="1" dirty="0" smtClean="0"/>
              <a:t>Last Touch - Purchased</a:t>
            </a:r>
            <a:endParaRPr lang="en-US" b="1" dirty="0"/>
          </a:p>
        </p:txBody>
      </p:sp>
      <p:pic>
        <p:nvPicPr>
          <p:cNvPr id="9" name="Picture 8"/>
          <p:cNvPicPr>
            <a:picLocks noChangeAspect="1"/>
          </p:cNvPicPr>
          <p:nvPr/>
        </p:nvPicPr>
        <p:blipFill>
          <a:blip r:embed="rId3"/>
          <a:stretch>
            <a:fillRect/>
          </a:stretch>
        </p:blipFill>
        <p:spPr>
          <a:xfrm>
            <a:off x="4342598" y="1368066"/>
            <a:ext cx="4562771" cy="1780975"/>
          </a:xfrm>
          <a:prstGeom prst="rect">
            <a:avLst/>
          </a:prstGeom>
        </p:spPr>
      </p:pic>
    </p:spTree>
    <p:extLst>
      <p:ext uri="{BB962C8B-B14F-4D97-AF65-F5344CB8AC3E}">
        <p14:creationId xmlns:p14="http://schemas.microsoft.com/office/powerpoint/2010/main" val="417017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254832" y="706147"/>
            <a:ext cx="8061300" cy="4041698"/>
          </a:xfrm>
          <a:prstGeom prst="rect">
            <a:avLst/>
          </a:prstGeom>
          <a:noFill/>
          <a:ln>
            <a:noFill/>
          </a:ln>
        </p:spPr>
        <p:txBody>
          <a:bodyPr spcFirstLastPara="1" wrap="square" lIns="91425" tIns="91425" rIns="91425" bIns="91425" anchor="ctr" anchorCtr="0">
            <a:noAutofit/>
          </a:bodyPr>
          <a:lstStyle/>
          <a:p>
            <a:r>
              <a:rPr lang="en-US" dirty="0" smtClean="0"/>
              <a:t>1. Get </a:t>
            </a:r>
            <a:r>
              <a:rPr lang="en-US" dirty="0"/>
              <a:t>familiar with the company.</a:t>
            </a:r>
          </a:p>
          <a:p>
            <a:r>
              <a:rPr lang="en-US" dirty="0"/>
              <a:t>	</a:t>
            </a:r>
            <a:r>
              <a:rPr lang="en-US" dirty="0" smtClean="0"/>
              <a:t>1.1. How </a:t>
            </a:r>
            <a:r>
              <a:rPr lang="en-US" dirty="0"/>
              <a:t>many campaigns and sources does </a:t>
            </a:r>
            <a:r>
              <a:rPr lang="en-US" dirty="0" err="1"/>
              <a:t>CoolTShirts</a:t>
            </a:r>
            <a:r>
              <a:rPr lang="en-US" dirty="0"/>
              <a:t> use and how are they related? </a:t>
            </a:r>
            <a:r>
              <a:rPr lang="en-US" dirty="0" smtClean="0"/>
              <a:t>	       Be </a:t>
            </a:r>
            <a:r>
              <a:rPr lang="en-US" dirty="0"/>
              <a:t>sure to explain the difference between </a:t>
            </a:r>
            <a:r>
              <a:rPr lang="en-US" dirty="0" err="1"/>
              <a:t>utm_campaign</a:t>
            </a:r>
            <a:r>
              <a:rPr lang="en-US" dirty="0"/>
              <a:t> and </a:t>
            </a:r>
            <a:r>
              <a:rPr lang="en-US" dirty="0" err="1"/>
              <a:t>utm_source</a:t>
            </a:r>
            <a:r>
              <a:rPr lang="en-US" dirty="0"/>
              <a:t>.</a:t>
            </a:r>
          </a:p>
          <a:p>
            <a:r>
              <a:rPr lang="en-US" dirty="0"/>
              <a:t> </a:t>
            </a:r>
            <a:r>
              <a:rPr lang="en-US" dirty="0" smtClean="0"/>
              <a:t>    </a:t>
            </a:r>
            <a:r>
              <a:rPr lang="en-US" dirty="0"/>
              <a:t>	</a:t>
            </a:r>
            <a:r>
              <a:rPr lang="en-US" dirty="0" smtClean="0"/>
              <a:t>1.2. What </a:t>
            </a:r>
            <a:r>
              <a:rPr lang="en-US" dirty="0"/>
              <a:t>pages are on their website?</a:t>
            </a:r>
          </a:p>
          <a:p>
            <a:r>
              <a:rPr lang="en-US" dirty="0"/>
              <a:t>2. What is the user journey?</a:t>
            </a:r>
          </a:p>
          <a:p>
            <a:r>
              <a:rPr lang="en-US" dirty="0"/>
              <a:t>	</a:t>
            </a:r>
            <a:r>
              <a:rPr lang="en-US" dirty="0" smtClean="0"/>
              <a:t>2.1. How </a:t>
            </a:r>
            <a:r>
              <a:rPr lang="en-US" dirty="0"/>
              <a:t>many first touches is each campaign responsible for?</a:t>
            </a:r>
          </a:p>
          <a:p>
            <a:r>
              <a:rPr lang="en-US" dirty="0" smtClean="0"/>
              <a:t>	2.2.</a:t>
            </a:r>
            <a:r>
              <a:rPr lang="en-US" dirty="0"/>
              <a:t> </a:t>
            </a:r>
            <a:r>
              <a:rPr lang="en-US" dirty="0" smtClean="0"/>
              <a:t>How </a:t>
            </a:r>
            <a:r>
              <a:rPr lang="en-US" dirty="0"/>
              <a:t>many last touches is each campaign responsible for?</a:t>
            </a:r>
          </a:p>
          <a:p>
            <a:r>
              <a:rPr lang="en-US" dirty="0"/>
              <a:t>	</a:t>
            </a:r>
            <a:r>
              <a:rPr lang="en-US" dirty="0" smtClean="0"/>
              <a:t>2.3. How </a:t>
            </a:r>
            <a:r>
              <a:rPr lang="en-US" dirty="0"/>
              <a:t>many visitors make a purchase?</a:t>
            </a:r>
          </a:p>
          <a:p>
            <a:r>
              <a:rPr lang="en-US" dirty="0"/>
              <a:t>	</a:t>
            </a:r>
            <a:r>
              <a:rPr lang="en-US" dirty="0" smtClean="0"/>
              <a:t>2.4. How </a:t>
            </a:r>
            <a:r>
              <a:rPr lang="en-US" dirty="0"/>
              <a:t>many last touches on the purchase page is each campaign responsible for?</a:t>
            </a:r>
          </a:p>
          <a:p>
            <a:r>
              <a:rPr lang="en-US" dirty="0"/>
              <a:t>	</a:t>
            </a:r>
            <a:r>
              <a:rPr lang="en-US" dirty="0" smtClean="0"/>
              <a:t>2.5. What </a:t>
            </a:r>
            <a:r>
              <a:rPr lang="en-US" dirty="0"/>
              <a:t>is the typical user journey?</a:t>
            </a:r>
          </a:p>
          <a:p>
            <a:r>
              <a:rPr lang="en-US" dirty="0"/>
              <a:t>3. Optimize the campaign budget</a:t>
            </a:r>
          </a:p>
          <a:p>
            <a:r>
              <a:rPr lang="en-US" dirty="0"/>
              <a:t>	</a:t>
            </a:r>
            <a:r>
              <a:rPr lang="en-US" dirty="0" smtClean="0"/>
              <a:t>3.1. </a:t>
            </a:r>
            <a:r>
              <a:rPr lang="en-US" dirty="0" err="1" smtClean="0"/>
              <a:t>CoolTShirts</a:t>
            </a:r>
            <a:r>
              <a:rPr lang="en-US" dirty="0" smtClean="0"/>
              <a:t> </a:t>
            </a:r>
            <a:r>
              <a:rPr lang="en-US" dirty="0"/>
              <a:t>can re-invest in 5 campaigns. Which should they pick and why?</a:t>
            </a:r>
            <a:endParaRPr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t>
            </a:r>
            <a:r>
              <a:rPr lang="en-US" sz="4800" dirty="0" smtClean="0">
                <a:solidFill>
                  <a:schemeClr val="lt1"/>
                </a:solidFill>
                <a:latin typeface="Roboto Black"/>
                <a:ea typeface="Roboto Black"/>
                <a:cs typeface="Roboto Black"/>
                <a:sym typeface="Roboto Black"/>
              </a:rPr>
              <a:t>Get Familiar </a:t>
            </a:r>
            <a:r>
              <a:rPr lang="en-US" sz="4800" dirty="0">
                <a:solidFill>
                  <a:schemeClr val="lt1"/>
                </a:solidFill>
                <a:latin typeface="Roboto Black"/>
                <a:ea typeface="Roboto Black"/>
                <a:cs typeface="Roboto Black"/>
                <a:sym typeface="Roboto Black"/>
              </a:rPr>
              <a:t>W</a:t>
            </a:r>
            <a:r>
              <a:rPr lang="en-US" sz="4800" dirty="0" smtClean="0">
                <a:solidFill>
                  <a:schemeClr val="lt1"/>
                </a:solidFill>
                <a:latin typeface="Roboto Black"/>
                <a:ea typeface="Roboto Black"/>
                <a:cs typeface="Roboto Black"/>
                <a:sym typeface="Roboto Black"/>
              </a:rPr>
              <a:t>ith </a:t>
            </a:r>
            <a:r>
              <a:rPr lang="en-US" sz="4800" dirty="0">
                <a:solidFill>
                  <a:schemeClr val="lt1"/>
                </a:solidFill>
                <a:latin typeface="Roboto Black"/>
                <a:ea typeface="Roboto Black"/>
                <a:cs typeface="Roboto Black"/>
                <a:sym typeface="Roboto Black"/>
              </a:rPr>
              <a:t>T</a:t>
            </a:r>
            <a:r>
              <a:rPr lang="en-US" sz="4800" dirty="0" smtClean="0">
                <a:solidFill>
                  <a:schemeClr val="lt1"/>
                </a:solidFill>
                <a:latin typeface="Roboto Black"/>
                <a:ea typeface="Roboto Black"/>
                <a:cs typeface="Roboto Black"/>
                <a:sym typeface="Roboto Black"/>
              </a:rPr>
              <a:t>he Company</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757800"/>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1.1</a:t>
            </a:r>
            <a:r>
              <a:rPr lang="en-US" sz="2400" b="1" dirty="0">
                <a:solidFill>
                  <a:srgbClr val="295269"/>
                </a:solidFill>
                <a:latin typeface="Roboto"/>
                <a:ea typeface="Roboto"/>
                <a:cs typeface="Roboto"/>
                <a:sym typeface="Roboto"/>
              </a:rPr>
              <a:t> How many campaigns and sources does </a:t>
            </a:r>
            <a:r>
              <a:rPr lang="en-US" sz="2400" b="1" dirty="0" err="1">
                <a:solidFill>
                  <a:srgbClr val="295269"/>
                </a:solidFill>
                <a:latin typeface="Roboto"/>
                <a:ea typeface="Roboto"/>
                <a:cs typeface="Roboto"/>
                <a:sym typeface="Roboto"/>
              </a:rPr>
              <a:t>CoolTShirts</a:t>
            </a:r>
            <a:r>
              <a:rPr lang="en-US" sz="2400" b="1" dirty="0">
                <a:solidFill>
                  <a:srgbClr val="295269"/>
                </a:solidFill>
                <a:latin typeface="Roboto"/>
                <a:ea typeface="Roboto"/>
                <a:cs typeface="Roboto"/>
                <a:sym typeface="Roboto"/>
              </a:rPr>
              <a:t> use and how are they related? </a:t>
            </a:r>
            <a:endParaRPr sz="2400" b="1" dirty="0">
              <a:solidFill>
                <a:srgbClr val="295269"/>
              </a:solidFill>
              <a:latin typeface="Roboto"/>
              <a:ea typeface="Roboto"/>
              <a:cs typeface="Roboto"/>
              <a:sym typeface="Roboto"/>
            </a:endParaRPr>
          </a:p>
        </p:txBody>
      </p:sp>
      <p:sp>
        <p:nvSpPr>
          <p:cNvPr id="316" name="Shape 316"/>
          <p:cNvSpPr txBox="1"/>
          <p:nvPr/>
        </p:nvSpPr>
        <p:spPr>
          <a:xfrm>
            <a:off x="526857" y="3704867"/>
            <a:ext cx="6162254" cy="133524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has 8 distinct campaigns and 6 distinct sources.</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Campaigns are specific messages that are designed to grab the interests of potential customers</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Sources are places where the campaigns are sent or displayed allowing for the potential customers to click the specific campaign messages</a:t>
            </a:r>
            <a:endParaRPr sz="1200" dirty="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531861" y="1049902"/>
            <a:ext cx="3484559" cy="2434712"/>
          </a:xfrm>
          <a:prstGeom prst="rect">
            <a:avLst/>
          </a:prstGeom>
        </p:spPr>
      </p:pic>
      <p:pic>
        <p:nvPicPr>
          <p:cNvPr id="3" name="Picture 2"/>
          <p:cNvPicPr>
            <a:picLocks noChangeAspect="1"/>
          </p:cNvPicPr>
          <p:nvPr/>
        </p:nvPicPr>
        <p:blipFill>
          <a:blip r:embed="rId4"/>
          <a:stretch>
            <a:fillRect/>
          </a:stretch>
        </p:blipFill>
        <p:spPr>
          <a:xfrm>
            <a:off x="4742170" y="1043605"/>
            <a:ext cx="3656048" cy="24609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25762" y="225780"/>
            <a:ext cx="8520600" cy="528617"/>
          </a:xfrm>
          <a:prstGeom prst="rect">
            <a:avLst/>
          </a:prstGeom>
          <a:noFill/>
          <a:ln>
            <a:noFill/>
          </a:ln>
        </p:spPr>
        <p:txBody>
          <a:bodyPr spcFirstLastPara="1" wrap="square" lIns="91425" tIns="91425" rIns="91425" bIns="91425" anchor="b" anchorCtr="0">
            <a:noAutofit/>
          </a:bodyPr>
          <a:lstStyle/>
          <a:p>
            <a:r>
              <a:rPr lang="en" sz="2400" b="1" dirty="0" smtClean="0">
                <a:solidFill>
                  <a:srgbClr val="295269"/>
                </a:solidFill>
                <a:latin typeface="Roboto"/>
                <a:ea typeface="Roboto"/>
                <a:cs typeface="Roboto"/>
                <a:sym typeface="Roboto"/>
              </a:rPr>
              <a:t>1.</a:t>
            </a: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What pages are on their website</a:t>
            </a:r>
            <a:r>
              <a:rPr lang="en-US" sz="2400" b="1" dirty="0" smtClean="0">
                <a:solidFill>
                  <a:srgbClr val="295269"/>
                </a:solidFill>
                <a:latin typeface="Roboto"/>
                <a:ea typeface="Roboto"/>
                <a:cs typeface="Roboto"/>
                <a:sym typeface="Roboto"/>
              </a:rPr>
              <a:t>?</a:t>
            </a:r>
            <a:endParaRPr lang="en-US" sz="2400" b="1" dirty="0">
              <a:solidFill>
                <a:srgbClr val="295269"/>
              </a:solidFill>
              <a:latin typeface="Roboto"/>
              <a:ea typeface="Roboto"/>
              <a:cs typeface="Roboto"/>
              <a:sym typeface="Roboto"/>
            </a:endParaRPr>
          </a:p>
        </p:txBody>
      </p:sp>
      <p:sp>
        <p:nvSpPr>
          <p:cNvPr id="324" name="Shape 324"/>
          <p:cNvSpPr txBox="1"/>
          <p:nvPr/>
        </p:nvSpPr>
        <p:spPr>
          <a:xfrm>
            <a:off x="353695" y="1234571"/>
            <a:ext cx="3564533" cy="318152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There are currently 4 different types of pages on the website. First the “</a:t>
            </a:r>
            <a:r>
              <a:rPr lang="en-US" sz="1200" dirty="0" err="1" smtClean="0">
                <a:latin typeface="Roboto"/>
                <a:ea typeface="Roboto"/>
                <a:cs typeface="Roboto"/>
                <a:sym typeface="Roboto"/>
              </a:rPr>
              <a:t>landing_page</a:t>
            </a:r>
            <a:r>
              <a:rPr lang="en-US" sz="1200" dirty="0" smtClean="0">
                <a:latin typeface="Roboto"/>
                <a:ea typeface="Roboto"/>
                <a:cs typeface="Roboto"/>
                <a:sym typeface="Roboto"/>
              </a:rPr>
              <a:t>”, second the “</a:t>
            </a:r>
            <a:r>
              <a:rPr lang="en-US" sz="1200" dirty="0" err="1" smtClean="0">
                <a:latin typeface="Roboto"/>
                <a:ea typeface="Roboto"/>
                <a:cs typeface="Roboto"/>
                <a:sym typeface="Roboto"/>
              </a:rPr>
              <a:t>shopping_cart</a:t>
            </a:r>
            <a:r>
              <a:rPr lang="en-US" sz="1200" dirty="0" smtClean="0">
                <a:latin typeface="Roboto"/>
                <a:ea typeface="Roboto"/>
                <a:cs typeface="Roboto"/>
                <a:sym typeface="Roboto"/>
              </a:rPr>
              <a:t>”, third the “checkout” page, and lastly is the “purchase” page</a:t>
            </a:r>
          </a:p>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These pages guide the customer to purchase the products</a:t>
            </a:r>
          </a:p>
        </p:txBody>
      </p:sp>
      <p:pic>
        <p:nvPicPr>
          <p:cNvPr id="2" name="Picture 1"/>
          <p:cNvPicPr>
            <a:picLocks noChangeAspect="1"/>
          </p:cNvPicPr>
          <p:nvPr/>
        </p:nvPicPr>
        <p:blipFill>
          <a:blip r:embed="rId3"/>
          <a:stretch>
            <a:fillRect/>
          </a:stretch>
        </p:blipFill>
        <p:spPr>
          <a:xfrm>
            <a:off x="4300750" y="1242654"/>
            <a:ext cx="4628847" cy="495300"/>
          </a:xfrm>
          <a:prstGeom prst="rect">
            <a:avLst/>
          </a:prstGeom>
        </p:spPr>
      </p:pic>
      <p:pic>
        <p:nvPicPr>
          <p:cNvPr id="3" name="Picture 2"/>
          <p:cNvPicPr>
            <a:picLocks noChangeAspect="1"/>
          </p:cNvPicPr>
          <p:nvPr/>
        </p:nvPicPr>
        <p:blipFill>
          <a:blip r:embed="rId4"/>
          <a:stretch>
            <a:fillRect/>
          </a:stretch>
        </p:blipFill>
        <p:spPr>
          <a:xfrm>
            <a:off x="4307679" y="2205330"/>
            <a:ext cx="4638277" cy="14996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smtClean="0">
                <a:solidFill>
                  <a:schemeClr val="lt1"/>
                </a:solidFill>
                <a:latin typeface="Roboto Black"/>
                <a:ea typeface="Roboto Black"/>
                <a:cs typeface="Roboto Black"/>
                <a:sym typeface="Roboto Black"/>
              </a:rPr>
              <a:t>2</a:t>
            </a:r>
            <a:r>
              <a:rPr lang="en" sz="4800" dirty="0" smtClean="0">
                <a:solidFill>
                  <a:schemeClr val="lt1"/>
                </a:solidFill>
                <a:latin typeface="Roboto Black"/>
                <a:ea typeface="Roboto Black"/>
                <a:cs typeface="Roboto Black"/>
                <a:sym typeface="Roboto Black"/>
              </a:rPr>
              <a:t>. </a:t>
            </a:r>
            <a:r>
              <a:rPr lang="en-US" sz="4800" dirty="0" smtClean="0">
                <a:solidFill>
                  <a:schemeClr val="lt1"/>
                </a:solidFill>
                <a:latin typeface="Roboto Black"/>
                <a:ea typeface="Roboto Black"/>
                <a:cs typeface="Roboto Black"/>
                <a:sym typeface="Roboto Black"/>
              </a:rPr>
              <a:t>What Is The User Journey?</a:t>
            </a:r>
          </a:p>
        </p:txBody>
      </p:sp>
    </p:spTree>
    <p:extLst>
      <p:ext uri="{BB962C8B-B14F-4D97-AF65-F5344CB8AC3E}">
        <p14:creationId xmlns:p14="http://schemas.microsoft.com/office/powerpoint/2010/main" val="2363036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20048" y="96246"/>
            <a:ext cx="8520600" cy="837600"/>
          </a:xfrm>
          <a:prstGeom prst="rect">
            <a:avLst/>
          </a:prstGeom>
          <a:noFill/>
          <a:ln>
            <a:noFill/>
          </a:ln>
        </p:spPr>
        <p:txBody>
          <a:bodyPr spcFirstLastPara="1" wrap="square" lIns="91425" tIns="91425" rIns="91425" bIns="91425" anchor="b" anchorCtr="0">
            <a:noAutofit/>
          </a:bodyPr>
          <a:lstStyle/>
          <a:p>
            <a:r>
              <a:rPr lang="en-US"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How many first touches is each campaign responsible for</a:t>
            </a:r>
            <a:r>
              <a:rPr lang="en-US" sz="2400" b="1" dirty="0" smtClean="0">
                <a:solidFill>
                  <a:srgbClr val="295269"/>
                </a:solidFill>
                <a:latin typeface="Roboto"/>
                <a:ea typeface="Roboto"/>
                <a:cs typeface="Roboto"/>
                <a:sym typeface="Roboto"/>
              </a:rPr>
              <a:t>?</a:t>
            </a:r>
            <a:endParaRPr lang="en-US" sz="2400" b="1" dirty="0">
              <a:solidFill>
                <a:srgbClr val="295269"/>
              </a:solidFill>
              <a:latin typeface="Roboto"/>
              <a:ea typeface="Roboto"/>
              <a:cs typeface="Roboto"/>
              <a:sym typeface="Roboto"/>
            </a:endParaRPr>
          </a:p>
        </p:txBody>
      </p:sp>
      <p:sp>
        <p:nvSpPr>
          <p:cNvPr id="331" name="Shape 331"/>
          <p:cNvSpPr txBox="1"/>
          <p:nvPr/>
        </p:nvSpPr>
        <p:spPr>
          <a:xfrm>
            <a:off x="3996861" y="2547659"/>
            <a:ext cx="4580822" cy="185902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Using the MIN date we found 4 first touch campaigns. </a:t>
            </a:r>
          </a:p>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Interesting to note that a lot of the first touches are from users who were interested in knowing more about the founder of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and more about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in general.</a:t>
            </a:r>
          </a:p>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The last first touch is from users actually searching for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instead of from article sites</a:t>
            </a:r>
          </a:p>
        </p:txBody>
      </p:sp>
      <p:pic>
        <p:nvPicPr>
          <p:cNvPr id="2" name="Picture 1"/>
          <p:cNvPicPr>
            <a:picLocks noChangeAspect="1"/>
          </p:cNvPicPr>
          <p:nvPr/>
        </p:nvPicPr>
        <p:blipFill>
          <a:blip r:embed="rId3"/>
          <a:stretch>
            <a:fillRect/>
          </a:stretch>
        </p:blipFill>
        <p:spPr>
          <a:xfrm>
            <a:off x="373086" y="1001883"/>
            <a:ext cx="3294940" cy="3376370"/>
          </a:xfrm>
          <a:prstGeom prst="rect">
            <a:avLst/>
          </a:prstGeom>
        </p:spPr>
      </p:pic>
      <p:pic>
        <p:nvPicPr>
          <p:cNvPr id="3" name="Picture 2"/>
          <p:cNvPicPr>
            <a:picLocks noChangeAspect="1"/>
          </p:cNvPicPr>
          <p:nvPr/>
        </p:nvPicPr>
        <p:blipFill>
          <a:blip r:embed="rId4"/>
          <a:stretch>
            <a:fillRect/>
          </a:stretch>
        </p:blipFill>
        <p:spPr>
          <a:xfrm>
            <a:off x="3961848" y="1005076"/>
            <a:ext cx="4533122" cy="11825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220048" y="96246"/>
            <a:ext cx="8520600" cy="837600"/>
          </a:xfrm>
          <a:prstGeom prst="rect">
            <a:avLst/>
          </a:prstGeom>
          <a:noFill/>
          <a:ln>
            <a:noFill/>
          </a:ln>
        </p:spPr>
        <p:txBody>
          <a:bodyPr spcFirstLastPara="1" wrap="square" lIns="91425" tIns="91425" rIns="91425" bIns="91425" anchor="b" anchorCtr="0">
            <a:noAutofit/>
          </a:bodyPr>
          <a:lstStyle/>
          <a:p>
            <a:r>
              <a:rPr lang="en-US"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How many </a:t>
            </a:r>
            <a:r>
              <a:rPr lang="en-US" sz="2400" b="1" dirty="0" smtClean="0">
                <a:solidFill>
                  <a:srgbClr val="295269"/>
                </a:solidFill>
                <a:latin typeface="Roboto"/>
                <a:ea typeface="Roboto"/>
                <a:cs typeface="Roboto"/>
                <a:sym typeface="Roboto"/>
              </a:rPr>
              <a:t>last </a:t>
            </a:r>
            <a:r>
              <a:rPr lang="en-US" sz="2400" b="1" dirty="0">
                <a:solidFill>
                  <a:srgbClr val="295269"/>
                </a:solidFill>
                <a:latin typeface="Roboto"/>
                <a:ea typeface="Roboto"/>
                <a:cs typeface="Roboto"/>
                <a:sym typeface="Roboto"/>
              </a:rPr>
              <a:t>touches is each campaign responsible for</a:t>
            </a:r>
            <a:r>
              <a:rPr lang="en-US" sz="2400" b="1" dirty="0" smtClean="0">
                <a:solidFill>
                  <a:srgbClr val="295269"/>
                </a:solidFill>
                <a:latin typeface="Roboto"/>
                <a:ea typeface="Roboto"/>
                <a:cs typeface="Roboto"/>
                <a:sym typeface="Roboto"/>
              </a:rPr>
              <a:t>?</a:t>
            </a:r>
            <a:endParaRPr lang="en-US" sz="2400" b="1" dirty="0">
              <a:solidFill>
                <a:srgbClr val="295269"/>
              </a:solidFill>
              <a:latin typeface="Roboto"/>
              <a:ea typeface="Roboto"/>
              <a:cs typeface="Roboto"/>
              <a:sym typeface="Roboto"/>
            </a:endParaRPr>
          </a:p>
        </p:txBody>
      </p:sp>
      <p:sp>
        <p:nvSpPr>
          <p:cNvPr id="331" name="Shape 331"/>
          <p:cNvSpPr txBox="1"/>
          <p:nvPr/>
        </p:nvSpPr>
        <p:spPr>
          <a:xfrm>
            <a:off x="3666001" y="2974505"/>
            <a:ext cx="4580822" cy="185902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Using the MAX date we found 8 last touch campaigns</a:t>
            </a:r>
            <a:endParaRPr lang="en-US" sz="1200" dirty="0">
              <a:latin typeface="Roboto"/>
              <a:ea typeface="Roboto"/>
              <a:cs typeface="Roboto"/>
              <a:sym typeface="Roboto"/>
            </a:endParaRPr>
          </a:p>
          <a:p>
            <a:pPr marL="171450" lvl="0" indent="-171450" rtl="0">
              <a:lnSpc>
                <a:spcPct val="115000"/>
              </a:lnSpc>
              <a:spcBef>
                <a:spcPts val="0"/>
              </a:spcBef>
              <a:spcAft>
                <a:spcPts val="0"/>
              </a:spcAft>
              <a:buSzPts val="1200"/>
              <a:buFont typeface="Arial"/>
              <a:buChar char="•"/>
            </a:pPr>
            <a:r>
              <a:rPr lang="en-US" sz="1200" dirty="0" smtClean="0">
                <a:latin typeface="Roboto"/>
                <a:ea typeface="Roboto"/>
                <a:cs typeface="Roboto"/>
                <a:sym typeface="Roboto"/>
              </a:rPr>
              <a:t>We can tell that the last touches are significantly different from the first touches. We can assume that the last touch campaigns that are higher up the list were more for users that already knew about </a:t>
            </a:r>
            <a:r>
              <a:rPr lang="en-US" sz="1200" dirty="0" err="1" smtClean="0">
                <a:latin typeface="Roboto"/>
                <a:ea typeface="Roboto"/>
                <a:cs typeface="Roboto"/>
                <a:sym typeface="Roboto"/>
              </a:rPr>
              <a:t>CoolTshirts</a:t>
            </a:r>
            <a:r>
              <a:rPr lang="en-US" sz="1200" dirty="0" smtClean="0">
                <a:latin typeface="Roboto"/>
                <a:ea typeface="Roboto"/>
                <a:cs typeface="Roboto"/>
                <a:sym typeface="Roboto"/>
              </a:rPr>
              <a:t> and were retargeted so they would purchase a product</a:t>
            </a:r>
          </a:p>
        </p:txBody>
      </p:sp>
      <p:pic>
        <p:nvPicPr>
          <p:cNvPr id="4" name="Picture 3"/>
          <p:cNvPicPr>
            <a:picLocks noChangeAspect="1"/>
          </p:cNvPicPr>
          <p:nvPr/>
        </p:nvPicPr>
        <p:blipFill>
          <a:blip r:embed="rId3"/>
          <a:stretch>
            <a:fillRect/>
          </a:stretch>
        </p:blipFill>
        <p:spPr>
          <a:xfrm>
            <a:off x="3637656" y="1002166"/>
            <a:ext cx="4612489" cy="1759741"/>
          </a:xfrm>
          <a:prstGeom prst="rect">
            <a:avLst/>
          </a:prstGeom>
        </p:spPr>
      </p:pic>
      <p:pic>
        <p:nvPicPr>
          <p:cNvPr id="5" name="Picture 4"/>
          <p:cNvPicPr>
            <a:picLocks noChangeAspect="1"/>
          </p:cNvPicPr>
          <p:nvPr/>
        </p:nvPicPr>
        <p:blipFill>
          <a:blip r:embed="rId4"/>
          <a:stretch>
            <a:fillRect/>
          </a:stretch>
        </p:blipFill>
        <p:spPr>
          <a:xfrm>
            <a:off x="277348" y="1003089"/>
            <a:ext cx="3028696" cy="3852289"/>
          </a:xfrm>
          <a:prstGeom prst="rect">
            <a:avLst/>
          </a:prstGeom>
        </p:spPr>
      </p:pic>
    </p:spTree>
    <p:extLst>
      <p:ext uri="{BB962C8B-B14F-4D97-AF65-F5344CB8AC3E}">
        <p14:creationId xmlns:p14="http://schemas.microsoft.com/office/powerpoint/2010/main" val="3720374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25762" y="225780"/>
            <a:ext cx="8520600" cy="528617"/>
          </a:xfrm>
          <a:prstGeom prst="rect">
            <a:avLst/>
          </a:prstGeom>
          <a:noFill/>
          <a:ln>
            <a:noFill/>
          </a:ln>
        </p:spPr>
        <p:txBody>
          <a:bodyPr spcFirstLastPara="1" wrap="square" lIns="91425" tIns="91425" rIns="91425" bIns="91425" anchor="b" anchorCtr="0">
            <a:noAutofit/>
          </a:bodyPr>
          <a:lstStyle/>
          <a:p>
            <a:r>
              <a:rPr lang="en-US"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a:t>
            </a:r>
            <a:r>
              <a:rPr lang="en-US" sz="2400" b="1" dirty="0" smtClean="0">
                <a:solidFill>
                  <a:srgbClr val="295269"/>
                </a:solidFill>
                <a:latin typeface="Roboto"/>
                <a:ea typeface="Roboto"/>
                <a:cs typeface="Roboto"/>
                <a:sym typeface="Roboto"/>
              </a:rPr>
              <a:t>3</a:t>
            </a:r>
            <a:r>
              <a:rPr lang="en" sz="2400" b="1" dirty="0" smtClean="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How many visitors make a purchase?</a:t>
            </a:r>
          </a:p>
        </p:txBody>
      </p:sp>
      <p:sp>
        <p:nvSpPr>
          <p:cNvPr id="324" name="Shape 324"/>
          <p:cNvSpPr txBox="1"/>
          <p:nvPr/>
        </p:nvSpPr>
        <p:spPr>
          <a:xfrm>
            <a:off x="324163" y="953949"/>
            <a:ext cx="3564533"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lvl="0" indent="-171450" rtl="0">
              <a:lnSpc>
                <a:spcPct val="115000"/>
              </a:lnSpc>
              <a:spcBef>
                <a:spcPts val="0"/>
              </a:spcBef>
              <a:spcAft>
                <a:spcPts val="0"/>
              </a:spcAft>
              <a:buClr>
                <a:schemeClr val="dk1"/>
              </a:buClr>
              <a:buSzPts val="1100"/>
              <a:buFont typeface="Arial"/>
              <a:buChar char="•"/>
            </a:pPr>
            <a:r>
              <a:rPr lang="en-US" sz="1200" dirty="0" smtClean="0">
                <a:latin typeface="Roboto"/>
                <a:ea typeface="Roboto"/>
                <a:cs typeface="Roboto"/>
                <a:sym typeface="Roboto"/>
              </a:rPr>
              <a:t>From looking at the first touches on question 2.1, there were 1979 first touches to the site and we can see 361 users actually purchased a product so the conversion rate is (361 / 1979) 18.2%</a:t>
            </a:r>
            <a:endParaRPr sz="1200" dirty="0">
              <a:latin typeface="Roboto"/>
              <a:ea typeface="Roboto"/>
              <a:cs typeface="Roboto"/>
              <a:sym typeface="Roboto"/>
            </a:endParaRPr>
          </a:p>
        </p:txBody>
      </p:sp>
      <p:pic>
        <p:nvPicPr>
          <p:cNvPr id="5" name="Picture 4"/>
          <p:cNvPicPr>
            <a:picLocks noChangeAspect="1"/>
          </p:cNvPicPr>
          <p:nvPr/>
        </p:nvPicPr>
        <p:blipFill>
          <a:blip r:embed="rId3"/>
          <a:stretch>
            <a:fillRect/>
          </a:stretch>
        </p:blipFill>
        <p:spPr>
          <a:xfrm>
            <a:off x="4439923" y="2339356"/>
            <a:ext cx="4584430" cy="453292"/>
          </a:xfrm>
          <a:prstGeom prst="rect">
            <a:avLst/>
          </a:prstGeom>
        </p:spPr>
      </p:pic>
      <p:pic>
        <p:nvPicPr>
          <p:cNvPr id="6" name="Picture 5"/>
          <p:cNvPicPr>
            <a:picLocks noChangeAspect="1"/>
          </p:cNvPicPr>
          <p:nvPr/>
        </p:nvPicPr>
        <p:blipFill>
          <a:blip r:embed="rId4"/>
          <a:stretch>
            <a:fillRect/>
          </a:stretch>
        </p:blipFill>
        <p:spPr>
          <a:xfrm>
            <a:off x="4518377" y="929923"/>
            <a:ext cx="3860800" cy="1041400"/>
          </a:xfrm>
          <a:prstGeom prst="rect">
            <a:avLst/>
          </a:prstGeom>
        </p:spPr>
      </p:pic>
    </p:spTree>
    <p:extLst>
      <p:ext uri="{BB962C8B-B14F-4D97-AF65-F5344CB8AC3E}">
        <p14:creationId xmlns:p14="http://schemas.microsoft.com/office/powerpoint/2010/main" val="21836998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10896</TotalTime>
  <Words>836</Words>
  <Application>Microsoft Macintosh PowerPoint</Application>
  <PresentationFormat>On-screen Show (16:9)</PresentationFormat>
  <Paragraphs>50</Paragraphs>
  <Slides>14</Slides>
  <Notes>14</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Bowen Tan</cp:lastModifiedBy>
  <cp:revision>33</cp:revision>
  <dcterms:modified xsi:type="dcterms:W3CDTF">2018-07-13T18:51:09Z</dcterms:modified>
</cp:coreProperties>
</file>